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7.bin" ContentType="application/vnd.openxmlformats-officedocument.oleObject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embeddings/Microsoft_Equation3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Microsoft_Equation8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embeddings/Microsoft_Equation4.bin" ContentType="application/vnd.openxmlformats-officedocument.oleObject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Microsoft_Equation6.bin" ContentType="application/vnd.openxmlformats-officedocument.oleObject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6" r:id="rId3"/>
    <p:sldId id="278" r:id="rId4"/>
    <p:sldId id="279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7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Relationship Id="rId2" Type="http://schemas.openxmlformats.org/officeDocument/2006/relationships/image" Target="../media/image6.pict"/><Relationship Id="rId3" Type="http://schemas.openxmlformats.org/officeDocument/2006/relationships/image" Target="../media/image7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ict"/><Relationship Id="rId4" Type="http://schemas.openxmlformats.org/officeDocument/2006/relationships/image" Target="../media/image11.pict"/><Relationship Id="rId1" Type="http://schemas.openxmlformats.org/officeDocument/2006/relationships/image" Target="../media/image8.pict"/><Relationship Id="rId2" Type="http://schemas.openxmlformats.org/officeDocument/2006/relationships/image" Target="../media/image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A95C29-0BB2-F14A-836E-D62A6740C06B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295D01-5DD9-FA47-A875-F53249874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3470AB-81D4-8D4B-A873-FB0F1F39EB7C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0B81D16-EF4F-5948-B710-E2C6B0B74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ＭＳ Ｐゴシック" pitchFamily="-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C4E0D2-58AB-B241-8F6E-C8429802DDF9}" type="slidenum">
              <a:rPr lang="en-US" smtClean="0">
                <a:ea typeface="ＭＳ Ｐゴシック" pitchFamily="-1" charset="-128"/>
                <a:cs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6F34F4-7E15-DA4C-8DA0-B5A962424A2A}" type="slidenum">
              <a:rPr lang="en-US" smtClean="0">
                <a:ea typeface="ＭＳ Ｐゴシック" pitchFamily="-1" charset="-128"/>
                <a:cs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E612D5-F5A6-8F44-A223-239EBA7F364D}" type="slidenum">
              <a:rPr lang="en-US" smtClean="0">
                <a:ea typeface="ＭＳ Ｐゴシック" pitchFamily="-1" charset="-128"/>
                <a:cs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EA16D-8C59-8347-A555-517B1647327C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0F482-6177-D340-8545-6AB5ED179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C480C-0937-464E-A4E9-DA4148909947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36A-E1D9-0940-9F69-C01A1C24D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35CC-2C98-6846-A93E-951C613E62AE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08D9-5ED7-5741-A693-7B34F4345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8E647-45F8-EC48-94C3-9E3EBA2A8EDF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C22C3-762F-1C4A-8981-B73DA6939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04E17-F199-E747-88F6-742C80CD2286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76E2-7721-A445-BB1E-B7A0F7140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6DA4C-E909-A04F-B9C9-FD5DD93F73DC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2832F-65C9-CF4D-A4AA-77897CB9E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31750-ED7D-864A-97CD-46D87B8BA2E4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F92A1-E4AE-874C-8768-39284D30B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CBFA-A8A8-8F4E-811B-A1AB9CA7E607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6674-FCF0-044B-8C39-AF9FBC5B9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846C7-A1BE-0B42-B38C-659ECCF5595C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C1AB2-2DAD-EC40-B421-E74285150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0CCB8-F732-0E4A-A09F-B717E50FDB86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53C4F-9807-7247-8A54-DB6FC1823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8F23-7886-DE44-B96F-8D331BFB14BC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7DB8C-2D2C-5B49-980B-EFDE25BB3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E1C3521-E71E-BC47-B904-83EA3728491E}" type="datetime1">
              <a:rPr lang="en-US"/>
              <a:pPr>
                <a:defRPr/>
              </a:pPr>
              <a:t>7/27/11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F1691D-D388-6141-9C37-F089F33AD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Microsoft_Equation5.bin"/><Relationship Id="rId5" Type="http://schemas.openxmlformats.org/officeDocument/2006/relationships/oleObject" Target="../embeddings/Microsoft_Equation6.bin"/><Relationship Id="rId6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1588"/>
            <a:ext cx="7772400" cy="1470025"/>
          </a:xfrm>
        </p:spPr>
        <p:txBody>
          <a:bodyPr/>
          <a:lstStyle/>
          <a:p>
            <a:pPr eaLnBrk="1" hangingPunct="1"/>
            <a:r>
              <a:rPr lang="en-US" sz="3200" smtClean="0"/>
              <a:t>Thermal Conductivity Characterization for Cryogenic Applications</a:t>
            </a:r>
          </a:p>
        </p:txBody>
      </p:sp>
      <p:pic>
        <p:nvPicPr>
          <p:cNvPr id="15363" name="Picture 4" descr="facility_isom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75" y="2214563"/>
            <a:ext cx="5243513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3155950" y="1323975"/>
            <a:ext cx="30432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" charset="0"/>
              </a:rPr>
              <a:t>Tareq Alosh</a:t>
            </a:r>
          </a:p>
          <a:p>
            <a:pPr algn="ctr"/>
            <a:endParaRPr lang="en-US" sz="1400">
              <a:latin typeface="Calibri" pitchFamily="-1" charset="0"/>
            </a:endParaRPr>
          </a:p>
          <a:p>
            <a:pPr algn="ctr"/>
            <a:r>
              <a:rPr lang="en-US" sz="1400">
                <a:latin typeface="Calibri" pitchFamily="-1" charset="0"/>
              </a:rPr>
              <a:t>The Catholic University of America</a:t>
            </a:r>
          </a:p>
          <a:p>
            <a:pPr algn="ctr"/>
            <a:r>
              <a:rPr lang="en-US" sz="1400">
                <a:latin typeface="Calibri" pitchFamily="-1" charset="0"/>
              </a:rPr>
              <a:t>Department of Mechanical Engineering</a:t>
            </a:r>
          </a:p>
          <a:p>
            <a:pPr algn="ctr"/>
            <a:endParaRPr lang="en-US" sz="1400">
              <a:latin typeface="Calibri" pitchFamily="-1" charset="0"/>
            </a:endParaRPr>
          </a:p>
          <a:p>
            <a:pPr algn="ctr"/>
            <a:r>
              <a:rPr lang="en-US" sz="1400">
                <a:latin typeface="Calibri" pitchFamily="-1" charset="0"/>
              </a:rPr>
              <a:t>NASA Goddard Space Flight Center</a:t>
            </a:r>
          </a:p>
          <a:p>
            <a:pPr algn="ctr"/>
            <a:r>
              <a:rPr lang="en-US" sz="1400">
                <a:latin typeface="Calibri" pitchFamily="-1" charset="0"/>
              </a:rPr>
              <a:t>Thermal Engineering (Code 545)</a:t>
            </a:r>
          </a:p>
          <a:p>
            <a:pPr algn="ctr"/>
            <a:r>
              <a:rPr lang="en-US" sz="1400">
                <a:latin typeface="Calibri" pitchFamily="-1" charset="0"/>
              </a:rPr>
              <a:t>Nanotechnology Lab</a:t>
            </a:r>
          </a:p>
        </p:txBody>
      </p:sp>
      <p:pic>
        <p:nvPicPr>
          <p:cNvPr id="15365" name="Picture 7" descr="CUAshiel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" y="5429250"/>
            <a:ext cx="9271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nasa-logo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48538" y="5429250"/>
            <a:ext cx="1717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Heat flow metering assembly</a:t>
            </a:r>
          </a:p>
        </p:txBody>
      </p:sp>
      <p:pic>
        <p:nvPicPr>
          <p:cNvPr id="25603" name="Picture 3" descr="Screen shot 2011-07-06 at 1.31.36 P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2675" y="2079625"/>
            <a:ext cx="4562475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835150" y="4241800"/>
            <a:ext cx="1074738" cy="752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3693319" y="2609057"/>
            <a:ext cx="1482725" cy="490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4189413" y="4830763"/>
            <a:ext cx="1260475" cy="704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4478338" y="4564062"/>
            <a:ext cx="998538" cy="9445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6328569" y="3158332"/>
            <a:ext cx="1063625" cy="1042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751638" y="1844675"/>
            <a:ext cx="477837" cy="434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0" name="TextBox 19"/>
          <p:cNvSpPr txBox="1">
            <a:spLocks noChangeArrowheads="1"/>
          </p:cNvSpPr>
          <p:nvPr/>
        </p:nvSpPr>
        <p:spPr bwMode="auto">
          <a:xfrm>
            <a:off x="717550" y="3595688"/>
            <a:ext cx="111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Cold end</a:t>
            </a:r>
          </a:p>
          <a:p>
            <a:r>
              <a:rPr lang="en-US">
                <a:latin typeface="Calibri" pitchFamily="-1" charset="0"/>
              </a:rPr>
              <a:t>meter bar</a:t>
            </a:r>
          </a:p>
        </p:txBody>
      </p:sp>
      <p:sp>
        <p:nvSpPr>
          <p:cNvPr id="25611" name="TextBox 21"/>
          <p:cNvSpPr txBox="1">
            <a:spLocks noChangeArrowheads="1"/>
          </p:cNvSpPr>
          <p:nvPr/>
        </p:nvSpPr>
        <p:spPr bwMode="auto">
          <a:xfrm>
            <a:off x="3771900" y="1466850"/>
            <a:ext cx="111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Hot end</a:t>
            </a:r>
          </a:p>
          <a:p>
            <a:r>
              <a:rPr lang="en-US">
                <a:latin typeface="Calibri" pitchFamily="-1" charset="0"/>
              </a:rPr>
              <a:t>meter bar</a:t>
            </a:r>
          </a:p>
        </p:txBody>
      </p:sp>
      <p:sp>
        <p:nvSpPr>
          <p:cNvPr id="25612" name="TextBox 22"/>
          <p:cNvSpPr txBox="1">
            <a:spLocks noChangeArrowheads="1"/>
          </p:cNvSpPr>
          <p:nvPr/>
        </p:nvSpPr>
        <p:spPr bwMode="auto">
          <a:xfrm>
            <a:off x="5043488" y="5535613"/>
            <a:ext cx="1295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(2X) Copper</a:t>
            </a:r>
          </a:p>
          <a:p>
            <a:r>
              <a:rPr lang="en-US">
                <a:latin typeface="Calibri" pitchFamily="-1" charset="0"/>
              </a:rPr>
              <a:t>meter bars</a:t>
            </a:r>
          </a:p>
        </p:txBody>
      </p:sp>
      <p:sp>
        <p:nvSpPr>
          <p:cNvPr id="25613" name="TextBox 23"/>
          <p:cNvSpPr txBox="1">
            <a:spLocks noChangeArrowheads="1"/>
          </p:cNvSpPr>
          <p:nvPr/>
        </p:nvSpPr>
        <p:spPr bwMode="auto">
          <a:xfrm>
            <a:off x="6751638" y="4211638"/>
            <a:ext cx="1608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Bellows system</a:t>
            </a:r>
          </a:p>
        </p:txBody>
      </p:sp>
      <p:sp>
        <p:nvSpPr>
          <p:cNvPr id="25614" name="TextBox 25"/>
          <p:cNvSpPr txBox="1">
            <a:spLocks noChangeArrowheads="1"/>
          </p:cNvSpPr>
          <p:nvPr/>
        </p:nvSpPr>
        <p:spPr bwMode="auto">
          <a:xfrm>
            <a:off x="6713538" y="1143000"/>
            <a:ext cx="24304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Fitting to independently</a:t>
            </a:r>
          </a:p>
          <a:p>
            <a:r>
              <a:rPr lang="en-US">
                <a:latin typeface="Calibri" pitchFamily="-1" charset="0"/>
              </a:rPr>
              <a:t>regulated helium dewar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016125" y="2403475"/>
            <a:ext cx="1893888" cy="1838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6" name="TextBox 32"/>
          <p:cNvSpPr txBox="1">
            <a:spLocks noChangeArrowheads="1"/>
          </p:cNvSpPr>
          <p:nvPr/>
        </p:nvSpPr>
        <p:spPr bwMode="auto">
          <a:xfrm>
            <a:off x="1081088" y="1844675"/>
            <a:ext cx="15065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Test specimen</a:t>
            </a:r>
          </a:p>
          <a:p>
            <a:r>
              <a:rPr lang="en-US">
                <a:latin typeface="Calibri" pitchFamily="-1" charset="0"/>
              </a:rPr>
              <a:t>location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5F51B-7FC6-2E49-8B90-60E15C4D80B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Thermal radiation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8BB1C-97B7-3D41-B47B-E3DC7C2C6F0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6628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4525962"/>
          </a:xfrm>
        </p:spPr>
        <p:txBody>
          <a:bodyPr/>
          <a:lstStyle/>
          <a:p>
            <a:pPr eaLnBrk="1" hangingPunct="1"/>
            <a:r>
              <a:rPr lang="en-US" sz="2000" dirty="0" smtClean="0"/>
              <a:t>Unwanted heat transfer may be due (partially) to radiation effects</a:t>
            </a:r>
          </a:p>
          <a:p>
            <a:pPr eaLnBrk="1" hangingPunct="1"/>
            <a:r>
              <a:rPr lang="en-US" sz="2000" dirty="0" smtClean="0"/>
              <a:t>Radiation shielding should be constructed of low conductivity materials to create isothermal conditions at any position along shield</a:t>
            </a:r>
          </a:p>
          <a:p>
            <a:pPr lvl="1" eaLnBrk="1" hangingPunct="1"/>
            <a:r>
              <a:rPr lang="en-US" sz="1800" dirty="0" smtClean="0"/>
              <a:t>Also beneficial in case of incidental </a:t>
            </a:r>
            <a:r>
              <a:rPr lang="en-US" sz="1800" dirty="0" smtClean="0"/>
              <a:t>contact</a:t>
            </a:r>
          </a:p>
          <a:p>
            <a:pPr eaLnBrk="1" hangingPunct="1"/>
            <a:r>
              <a:rPr lang="en-US" sz="2000" dirty="0" smtClean="0"/>
              <a:t>Proposed radiation shielding</a:t>
            </a:r>
          </a:p>
          <a:p>
            <a:pPr lvl="1" eaLnBrk="1" hangingPunct="1"/>
            <a:r>
              <a:rPr lang="en-US" sz="1800" dirty="0" smtClean="0"/>
              <a:t>Outer shell: </a:t>
            </a:r>
            <a:r>
              <a:rPr lang="en-US" sz="1800" dirty="0" err="1" smtClean="0"/>
              <a:t>Ultem</a:t>
            </a:r>
            <a:r>
              <a:rPr lang="en-US" sz="1800" dirty="0" smtClean="0"/>
              <a:t> [PEI] Tubing</a:t>
            </a:r>
          </a:p>
          <a:p>
            <a:pPr lvl="1" eaLnBrk="1" hangingPunct="1"/>
            <a:r>
              <a:rPr lang="en-US" sz="1800" dirty="0" smtClean="0"/>
              <a:t>Inner shell: </a:t>
            </a:r>
            <a:r>
              <a:rPr lang="en-US" sz="1800" dirty="0" err="1" smtClean="0"/>
              <a:t>Fiberfrax</a:t>
            </a:r>
            <a:r>
              <a:rPr lang="en-US" sz="1800" dirty="0" smtClean="0"/>
              <a:t> Insulation Blanket</a:t>
            </a:r>
          </a:p>
        </p:txBody>
      </p:sp>
      <p:pic>
        <p:nvPicPr>
          <p:cNvPr id="26629" name="Picture 10" descr="Screen shot 2011-07-07 at 10.54.39 A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0" y="1600200"/>
            <a:ext cx="3670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Radiation shield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CF729-4BD6-214A-91C4-BFEFA08D8DB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27652" name="Content Placeholder 8" descr="Screen Shot 2011-07-25 at 10.20.13 PM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8012" r="-2801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Anticipated effects (using FEA)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606550"/>
            <a:ext cx="4117975" cy="4424363"/>
          </a:xfrm>
        </p:spPr>
        <p:txBody>
          <a:bodyPr/>
          <a:lstStyle/>
          <a:p>
            <a:pPr eaLnBrk="1" hangingPunct="1"/>
            <a:r>
              <a:rPr lang="en-US" sz="2400" smtClean="0"/>
              <a:t>With small temperature differences, the radiation shielding achieves a constant temperature</a:t>
            </a:r>
          </a:p>
          <a:p>
            <a:pPr eaLnBrk="1" hangingPunct="1"/>
            <a:r>
              <a:rPr lang="en-US" sz="2400" smtClean="0"/>
              <a:t>Radiation heat transfer becomes negligible in terms of heating load on cryocooler</a:t>
            </a:r>
          </a:p>
          <a:p>
            <a:pPr lvl="1" eaLnBrk="1" hangingPunct="1"/>
            <a:r>
              <a:rPr lang="en-US" sz="2000" smtClean="0"/>
              <a:t>PID control of hot end meter bar will maintain proper temperatures</a:t>
            </a:r>
          </a:p>
          <a:p>
            <a:pPr lvl="1" eaLnBrk="1" hangingPunct="1"/>
            <a:r>
              <a:rPr lang="en-US" sz="2000" smtClean="0">
                <a:solidFill>
                  <a:srgbClr val="000000"/>
                </a:solidFill>
              </a:rPr>
              <a:t>Cryocooler is able to maintain a cold end temperature of 70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D5494-28F5-C743-AE1C-AB3E2B4901A2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28677" name="Picture 4" descr="Screen Shot 2011-07-25 at 10.28.35 P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4675" y="1417638"/>
            <a:ext cx="2205038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Small temperature differences</a:t>
            </a:r>
            <a:br>
              <a:rPr lang="en-US" smtClean="0"/>
            </a:br>
            <a:r>
              <a:rPr lang="en-US" sz="2800" smtClean="0"/>
              <a:t>(realistic testing conditions: ΔT ≈ 40 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6D333-F61B-104B-9B89-D33769D60D0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29700" name="Picture 6" descr="Screen Shot 2011-07-25 at 10.31.49 P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784350" y="454025"/>
            <a:ext cx="4344988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Screen Shot 2011-07-25 at 10.32.45 PM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1749425"/>
            <a:ext cx="14509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Large temperature differences</a:t>
            </a:r>
            <a:br>
              <a:rPr lang="en-US" smtClean="0"/>
            </a:br>
            <a:r>
              <a:rPr lang="en-US" sz="2800" smtClean="0"/>
              <a:t>(operational limits: ΔT ≈ 450 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E2D0B-5B19-A24A-9757-475EA65147B6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30724" name="Picture 5" descr="Screen Shot 2011-07-25 at 10.36.21 PM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603375" y="514350"/>
            <a:ext cx="4445000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Screen Shot 2011-07-25 at 10.37.07 PM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5325" y="1671638"/>
            <a:ext cx="15081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Radiation heat load on meter </a:t>
            </a:r>
            <a:r>
              <a:rPr lang="en-US" dirty="0" smtClean="0"/>
              <a:t>bars </a:t>
            </a:r>
            <a:r>
              <a:rPr lang="en-US" sz="3200" dirty="0" smtClean="0"/>
              <a:t>(at operational limits)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16AF93-6AAE-FE43-BEE6-F0FD70A4C46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32772" name="Picture 4" descr="nas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738" y="1417638"/>
            <a:ext cx="6853237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Preliminary radiation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7588"/>
            <a:ext cx="8229600" cy="29400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To achieve maximum temperature difference in meter bars (</a:t>
            </a:r>
            <a:r>
              <a:rPr lang="en-US" dirty="0" smtClean="0"/>
              <a:t>ΔT ≈ 450 K</a:t>
            </a:r>
            <a:r>
              <a:rPr lang="en-US" dirty="0" smtClean="0">
                <a:ea typeface="+mn-ea"/>
                <a:cs typeface="+mn-cs"/>
              </a:rPr>
              <a:t>), 566 W is needed from cartridge heaters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This is a theoretical amount of heat used as a worst case scenario for radiation analysis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Parasitic heat transfer due to radiation is a roughly 8 W gain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F59A7-8CCC-5E41-9978-A658A4F4A0A6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Jeff </a:t>
            </a:r>
            <a:r>
              <a:rPr lang="en-US" dirty="0" err="1" smtClean="0">
                <a:ea typeface="+mn-ea"/>
                <a:cs typeface="+mn-cs"/>
              </a:rPr>
              <a:t>Didion</a:t>
            </a:r>
            <a:endParaRPr lang="en-US" dirty="0" smtClean="0"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NASA GSFC: Senior Thermal Engineer/Mentor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Mario Martins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Edge Space Systems: Thermal Laboratory Manager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Mark </a:t>
            </a:r>
            <a:r>
              <a:rPr lang="en-US" dirty="0" err="1" smtClean="0">
                <a:ea typeface="+mn-ea"/>
              </a:rPr>
              <a:t>Kobel</a:t>
            </a:r>
            <a:endParaRPr lang="en-US" dirty="0" smtClean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NASA GSFC: Senior Thermal Engineer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Frank Robinson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NASA GSFC: Thermal Engineering Co-op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Elizabeth Hadley and David </a:t>
            </a:r>
            <a:r>
              <a:rPr lang="en-US" dirty="0" err="1" smtClean="0">
                <a:ea typeface="+mn-ea"/>
                <a:cs typeface="+mn-cs"/>
              </a:rPr>
              <a:t>Jovel</a:t>
            </a:r>
            <a:endParaRPr lang="en-US" dirty="0" smtClean="0"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NASA GSFC: Thermal Engineering Interns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Everyone in Code 545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A5B96-784F-C84E-8128-74B15CB3D564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Energy 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9C993-B450-CF42-A52B-54572DE379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17410" name="Content Placeholder 4"/>
          <p:cNvGraphicFramePr>
            <a:graphicFrameLocks noChangeAspect="1"/>
          </p:cNvGraphicFramePr>
          <p:nvPr>
            <p:ph idx="1"/>
          </p:nvPr>
        </p:nvGraphicFramePr>
        <p:xfrm>
          <a:off x="2055813" y="1416050"/>
          <a:ext cx="5526087" cy="958850"/>
        </p:xfrm>
        <a:graphic>
          <a:graphicData uri="http://schemas.openxmlformats.org/presentationml/2006/ole">
            <p:oleObj spid="_x0000_s17410" name="Equation" r:id="rId3" imgW="1536700" imgH="266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Energy 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36291-78EF-0C4F-8F1C-D31C8A05F58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18434" name="Content Placeholder 4"/>
          <p:cNvGraphicFramePr>
            <a:graphicFrameLocks noChangeAspect="1"/>
          </p:cNvGraphicFramePr>
          <p:nvPr>
            <p:ph idx="1"/>
          </p:nvPr>
        </p:nvGraphicFramePr>
        <p:xfrm>
          <a:off x="2055813" y="1417638"/>
          <a:ext cx="5526087" cy="960437"/>
        </p:xfrm>
        <a:graphic>
          <a:graphicData uri="http://schemas.openxmlformats.org/presentationml/2006/ole">
            <p:oleObj spid="_x0000_s18434" name="Equation" r:id="rId3" imgW="1536700" imgH="266700" progId="Equation.3">
              <p:embed/>
            </p:oleObj>
          </a:graphicData>
        </a:graphic>
      </p:graphicFrame>
      <p:sp>
        <p:nvSpPr>
          <p:cNvPr id="18439" name="TextBox 5"/>
          <p:cNvSpPr txBox="1">
            <a:spLocks noChangeArrowheads="1"/>
          </p:cNvSpPr>
          <p:nvPr/>
        </p:nvSpPr>
        <p:spPr bwMode="auto">
          <a:xfrm>
            <a:off x="933450" y="2616200"/>
            <a:ext cx="890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where: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1603375" y="2784475"/>
          <a:ext cx="3433763" cy="874713"/>
        </p:xfrm>
        <a:graphic>
          <a:graphicData uri="http://schemas.openxmlformats.org/presentationml/2006/ole">
            <p:oleObj spid="_x0000_s18435" name="Equation" r:id="rId4" imgW="1397000" imgH="355600" progId="Equation.3">
              <p:embed/>
            </p:oleObj>
          </a:graphicData>
        </a:graphic>
      </p:graphicFrame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1824038" y="3659188"/>
            <a:ext cx="4070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1" charset="0"/>
              <a:buChar char="•"/>
            </a:pPr>
            <a:r>
              <a:rPr lang="en-US"/>
              <a:t> assuming uniform radial temperature</a:t>
            </a: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1603375" y="4397375"/>
          <a:ext cx="3810000" cy="500063"/>
        </p:xfrm>
        <a:graphic>
          <a:graphicData uri="http://schemas.openxmlformats.org/presentationml/2006/ole">
            <p:oleObj spid="_x0000_s18436" name="Equation" r:id="rId5" imgW="1549400" imgH="203200" progId="Equation.3">
              <p:embed/>
            </p:oleObj>
          </a:graphicData>
        </a:graphic>
      </p:graphicFrame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933450" y="4027488"/>
            <a:ext cx="569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and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700088" y="5732463"/>
            <a:ext cx="7802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Note: Testing is performed under high vacuum, no convective heat transfer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Thermal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50ED3A-8E15-7A4F-99D8-B8951176759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9464" name="Picture 4" descr="Screen Shot 2011-07-26 at 11.28.19 PM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229769" y="-346869"/>
            <a:ext cx="3394075" cy="829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10800000" flipV="1">
            <a:off x="2114550" y="2724150"/>
            <a:ext cx="2268538" cy="22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89400" y="3125788"/>
            <a:ext cx="2117725" cy="4238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6207125" y="3125788"/>
            <a:ext cx="2300288" cy="4238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5880894" y="3875882"/>
            <a:ext cx="650875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2547938" y="4016375"/>
            <a:ext cx="1541462" cy="444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941388" y="4016375"/>
            <a:ext cx="1606550" cy="444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508000" y="2735263"/>
            <a:ext cx="727075" cy="11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2315369" y="3783807"/>
            <a:ext cx="466725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6346825" y="3838575"/>
          <a:ext cx="782638" cy="355600"/>
        </p:xfrm>
        <a:graphic>
          <a:graphicData uri="http://schemas.openxmlformats.org/presentationml/2006/ole">
            <p:oleObj spid="_x0000_s19458" name="Equation" r:id="rId4" imgW="419100" imgH="190500" progId="Equation.3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1627188" y="3549650"/>
          <a:ext cx="688975" cy="355600"/>
        </p:xfrm>
        <a:graphic>
          <a:graphicData uri="http://schemas.openxmlformats.org/presentationml/2006/ole">
            <p:oleObj spid="_x0000_s19459" name="Equation" r:id="rId5" imgW="368300" imgH="190500" progId="Equation.3">
              <p:embed/>
            </p:oleObj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2316163" y="2794000"/>
          <a:ext cx="593725" cy="331788"/>
        </p:xfrm>
        <a:graphic>
          <a:graphicData uri="http://schemas.openxmlformats.org/presentationml/2006/ole">
            <p:oleObj spid="_x0000_s19460" name="Equation" r:id="rId6" imgW="317500" imgH="177800" progId="Equation.3">
              <p:embed/>
            </p:oleObj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187325" y="2346325"/>
          <a:ext cx="641350" cy="377825"/>
        </p:xfrm>
        <a:graphic>
          <a:graphicData uri="http://schemas.openxmlformats.org/presentationml/2006/ole">
            <p:oleObj spid="_x0000_s19461" name="Equation" r:id="rId7" imgW="342900" imgH="203200" progId="Equation.3">
              <p:embed/>
            </p:oleObj>
          </a:graphicData>
        </a:graphic>
      </p:graphicFrame>
      <p:sp>
        <p:nvSpPr>
          <p:cNvPr id="19473" name="TextBox 45"/>
          <p:cNvSpPr txBox="1">
            <a:spLocks noChangeArrowheads="1"/>
          </p:cNvSpPr>
          <p:nvPr/>
        </p:nvSpPr>
        <p:spPr bwMode="auto">
          <a:xfrm>
            <a:off x="5867400" y="1417638"/>
            <a:ext cx="1262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Isothermal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4233863" y="1787525"/>
            <a:ext cx="2112962" cy="479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553200" y="1787525"/>
            <a:ext cx="1954213" cy="479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Original facility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975712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Heat losses of up to 50%</a:t>
            </a:r>
          </a:p>
          <a:p>
            <a:pPr lvl="1" eaLnBrk="1" hangingPunct="1"/>
            <a:r>
              <a:rPr lang="en-US" dirty="0" smtClean="0"/>
              <a:t>Issues with instrumentation in measuring conduction</a:t>
            </a:r>
          </a:p>
          <a:p>
            <a:pPr lvl="1" eaLnBrk="1" hangingPunct="1"/>
            <a:r>
              <a:rPr lang="en-US" dirty="0" smtClean="0"/>
              <a:t>Inadequate design of radiation shielding</a:t>
            </a:r>
          </a:p>
          <a:p>
            <a:pPr eaLnBrk="1" hangingPunct="1"/>
            <a:r>
              <a:rPr lang="en-US" dirty="0" smtClean="0"/>
              <a:t>Lateral shifting of meter bars during testing</a:t>
            </a:r>
          </a:p>
          <a:p>
            <a:pPr lvl="1" eaLnBrk="1" hangingPunct="1"/>
            <a:r>
              <a:rPr lang="en-US" dirty="0" smtClean="0"/>
              <a:t>May be due to improper instrumentation as well as improper use of bellows pressurization </a:t>
            </a:r>
            <a:r>
              <a:rPr lang="en-US" dirty="0" smtClean="0"/>
              <a:t>system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4147B-10ED-AB44-9C8B-8EE8C6DA9384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Screen shot 2011-07-06 at 10.15.12 A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3419475"/>
            <a:ext cx="3622675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 descr="Screen shot 2011-07-06 at 10.20.45 AM.pdf"/>
          <p:cNvPicPr>
            <a:picLocks noChangeAspect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6030913" y="11113"/>
            <a:ext cx="2349500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4092575" y="1357313"/>
            <a:ext cx="2735263" cy="704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092575" y="1844675"/>
            <a:ext cx="2735263" cy="217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92575" y="2062163"/>
            <a:ext cx="2735263" cy="944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92575" y="2062163"/>
            <a:ext cx="2735263" cy="1357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2" name="TextBox 19"/>
          <p:cNvSpPr txBox="1">
            <a:spLocks noChangeArrowheads="1"/>
          </p:cNvSpPr>
          <p:nvPr/>
        </p:nvSpPr>
        <p:spPr bwMode="auto">
          <a:xfrm>
            <a:off x="660400" y="1587500"/>
            <a:ext cx="3640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PRTs are located closer to surface of</a:t>
            </a:r>
          </a:p>
          <a:p>
            <a:r>
              <a:rPr lang="en-US">
                <a:latin typeface="Calibri" pitchFamily="-1" charset="0"/>
              </a:rPr>
              <a:t>meter bar and the assumption of </a:t>
            </a:r>
          </a:p>
          <a:p>
            <a:r>
              <a:rPr lang="en-US">
                <a:latin typeface="Calibri" pitchFamily="-1" charset="0"/>
              </a:rPr>
              <a:t>radially uniform temperature is</a:t>
            </a:r>
          </a:p>
          <a:p>
            <a:r>
              <a:rPr lang="en-US">
                <a:latin typeface="Calibri" pitchFamily="-1" charset="0"/>
              </a:rPr>
              <a:t>invalid given lateral shifting</a:t>
            </a:r>
          </a:p>
        </p:txBody>
      </p:sp>
      <p:sp>
        <p:nvSpPr>
          <p:cNvPr id="22" name="Multiply 21"/>
          <p:cNvSpPr/>
          <p:nvPr/>
        </p:nvSpPr>
        <p:spPr>
          <a:xfrm>
            <a:off x="1658938" y="4741863"/>
            <a:ext cx="165100" cy="142875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3843338" y="4884738"/>
            <a:ext cx="1952625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5" name="TextBox 26"/>
          <p:cNvSpPr txBox="1">
            <a:spLocks noChangeArrowheads="1"/>
          </p:cNvSpPr>
          <p:nvPr/>
        </p:nvSpPr>
        <p:spPr bwMode="auto">
          <a:xfrm>
            <a:off x="5795963" y="4286250"/>
            <a:ext cx="29733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1" charset="0"/>
              </a:rPr>
              <a:t>Actual heat transfer (in the</a:t>
            </a:r>
          </a:p>
          <a:p>
            <a:r>
              <a:rPr lang="en-US">
                <a:latin typeface="Calibri" pitchFamily="-1" charset="0"/>
              </a:rPr>
              <a:t>normal direction) is located</a:t>
            </a:r>
          </a:p>
          <a:p>
            <a:r>
              <a:rPr lang="en-US">
                <a:latin typeface="Calibri" pitchFamily="-1" charset="0"/>
              </a:rPr>
              <a:t>within the intersected area</a:t>
            </a:r>
            <a:br>
              <a:rPr lang="en-US">
                <a:latin typeface="Calibri" pitchFamily="-1" charset="0"/>
              </a:rPr>
            </a:br>
            <a:r>
              <a:rPr lang="en-US">
                <a:latin typeface="Calibri" pitchFamily="-1" charset="0"/>
              </a:rPr>
              <a:t>and PRTs do not provide valid</a:t>
            </a:r>
          </a:p>
          <a:p>
            <a:r>
              <a:rPr lang="en-US">
                <a:latin typeface="Calibri" pitchFamily="-1" charset="0"/>
              </a:rPr>
              <a:t>data.  This may be one reason</a:t>
            </a:r>
          </a:p>
          <a:p>
            <a:r>
              <a:rPr lang="en-US">
                <a:latin typeface="Calibri" pitchFamily="-1" charset="0"/>
              </a:rPr>
              <a:t>contractor was unable to fully </a:t>
            </a:r>
          </a:p>
          <a:p>
            <a:r>
              <a:rPr lang="en-US">
                <a:latin typeface="Calibri" pitchFamily="-1" charset="0"/>
              </a:rPr>
              <a:t>account for heat flows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E95A2-1B63-464B-9927-B0A2D3B376FA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Proposed modifications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273175"/>
            <a:ext cx="4524375" cy="4852988"/>
          </a:xfrm>
        </p:spPr>
        <p:txBody>
          <a:bodyPr/>
          <a:lstStyle/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The bellows pressurization system currently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uses redirected air from the evacuation of the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testing chamber.  </a:t>
            </a:r>
          </a:p>
          <a:p>
            <a:pPr eaLnBrk="1" hangingPunct="1">
              <a:buFont typeface="Arial" pitchFamily="-1" charset="0"/>
              <a:buNone/>
            </a:pPr>
            <a:endParaRPr lang="en-US" sz="1800" smtClean="0"/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The air is cooled to the cryogenic regime, and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condenses.  This causes a decrease in pressure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and thereby contact between sample and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meter bars.  It may also damage the bellows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system.</a:t>
            </a:r>
          </a:p>
          <a:p>
            <a:pPr eaLnBrk="1" hangingPunct="1">
              <a:buFont typeface="Arial" pitchFamily="-1" charset="0"/>
              <a:buNone/>
            </a:pPr>
            <a:endParaRPr lang="en-US" sz="1800" smtClean="0"/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An independent helium system will be used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and pressure on the meter bar system will be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set by a pressure regulator.  This will eliminate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the load cell currently used to determine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contact pressure, which is only accurate to a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minimum temperature of - 50°C.</a:t>
            </a:r>
          </a:p>
        </p:txBody>
      </p:sp>
      <p:pic>
        <p:nvPicPr>
          <p:cNvPr id="22532" name="Picture 3" descr="Screen shot 2011-07-06 at 12.06.52 P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1575" y="1046163"/>
            <a:ext cx="33147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AE5D4-F8DD-D645-BDFE-AF443C1303C3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Proposed modifications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32313" cy="4525963"/>
          </a:xfrm>
        </p:spPr>
        <p:txBody>
          <a:bodyPr/>
          <a:lstStyle/>
          <a:p>
            <a:pPr eaLnBrk="1" hangingPunct="1">
              <a:buFont typeface="Arial" pitchFamily="-1" charset="0"/>
              <a:buNone/>
            </a:pPr>
            <a:endParaRPr lang="en-US" sz="1600" smtClean="0"/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Meter bars have been redesigned to use pure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copper with an array of PRTs that will provide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an accurate temperature distribution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throughout cross-sectional area.</a:t>
            </a:r>
          </a:p>
          <a:p>
            <a:pPr eaLnBrk="1" hangingPunct="1">
              <a:buFont typeface="Arial" pitchFamily="-1" charset="0"/>
              <a:buNone/>
            </a:pPr>
            <a:endParaRPr lang="en-US" sz="1800" smtClean="0"/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Two holes have been designed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perpendicular to the centerline of the cross-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section to accommodate heater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cartridges. Taps have been designed to hold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heater cartridges flush and maintain internal </a:t>
            </a:r>
          </a:p>
          <a:p>
            <a:pPr eaLnBrk="1" hangingPunct="1">
              <a:buFont typeface="Arial" pitchFamily="-1" charset="0"/>
              <a:buNone/>
            </a:pPr>
            <a:r>
              <a:rPr lang="en-US" sz="1800" smtClean="0"/>
              <a:t>contact to copper meter bar.</a:t>
            </a:r>
          </a:p>
        </p:txBody>
      </p:sp>
      <p:pic>
        <p:nvPicPr>
          <p:cNvPr id="23556" name="Picture 4" descr="Screen shot 2011-07-06 at 12.43.04 PM.pdf"/>
          <p:cNvPicPr>
            <a:picLocks noChangeAspect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4989513" y="2392363"/>
            <a:ext cx="36972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F8F4B-3111-E846-8D5D-66C74E9F2197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Screen shot 2011-07-06 at 12.46.48 P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3" y="812800"/>
            <a:ext cx="8609012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11002-F3E8-7D44-96B0-2E7976687450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633</Words>
  <Application>Microsoft Macintosh PowerPoint</Application>
  <PresentationFormat>On-screen Show (4:3)</PresentationFormat>
  <Paragraphs>127</Paragraphs>
  <Slides>18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Thermal Conductivity Characterization for Cryogenic Applications</vt:lpstr>
      <vt:lpstr>Energy balance</vt:lpstr>
      <vt:lpstr>Energy balance</vt:lpstr>
      <vt:lpstr>Thermal network</vt:lpstr>
      <vt:lpstr>Original facility</vt:lpstr>
      <vt:lpstr>Slide 6</vt:lpstr>
      <vt:lpstr>Proposed modifications</vt:lpstr>
      <vt:lpstr>Proposed modifications</vt:lpstr>
      <vt:lpstr>Slide 9</vt:lpstr>
      <vt:lpstr>Heat flow metering assembly</vt:lpstr>
      <vt:lpstr>Thermal radiation considerations</vt:lpstr>
      <vt:lpstr>Radiation shield assembly</vt:lpstr>
      <vt:lpstr>Anticipated effects (using FEA)</vt:lpstr>
      <vt:lpstr>Small temperature differences (realistic testing conditions: ΔT ≈ 40 K)</vt:lpstr>
      <vt:lpstr>Large temperature differences (operational limits: ΔT ≈ 450 K)</vt:lpstr>
      <vt:lpstr>Radiation heat load on meter bars (at operational limits)</vt:lpstr>
      <vt:lpstr>Preliminary radiation analysis</vt:lpstr>
      <vt:lpstr>Acknowledgements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Thermal Conductivity Characterization for Cryogenic Applications</dc:title>
  <dc:creator>Tareq Alosh</dc:creator>
  <cp:keywords/>
  <cp:lastModifiedBy>Tareq Alosh</cp:lastModifiedBy>
  <cp:revision>41</cp:revision>
  <dcterms:created xsi:type="dcterms:W3CDTF">2011-07-27T14:57:50Z</dcterms:created>
  <dcterms:modified xsi:type="dcterms:W3CDTF">2011-07-27T15:02:11Z</dcterms:modified>
</cp:coreProperties>
</file>